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6" r:id="rId1"/>
  </p:sldMasterIdLst>
  <p:notesMasterIdLst>
    <p:notesMasterId r:id="rId3"/>
  </p:notesMasterIdLst>
  <p:sldIdLst>
    <p:sldId id="340" r:id="rId2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892"/>
    <p:restoredTop sz="95994"/>
  </p:normalViewPr>
  <p:slideViewPr>
    <p:cSldViewPr snapToGrid="0">
      <p:cViewPr varScale="1">
        <p:scale>
          <a:sx n="69" d="100"/>
          <a:sy n="69" d="100"/>
        </p:scale>
        <p:origin x="300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DC20804-E0C9-954F-B47F-E0CFB9D2D80D}" type="datetimeFigureOut">
              <a:rPr lang="x-none" smtClean="0"/>
              <a:t>9/16/2026</a:t>
            </a:fld>
            <a:endParaRPr lang="x-non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x-non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x-non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4A6E390-26E6-794B-9690-DBD2D6814797}" type="slidenum">
              <a:rPr lang="x-none" smtClean="0"/>
              <a:t>‹#›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663363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D8E5E-745C-407D-B425-C78EBF08DF9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1501" y="822960"/>
            <a:ext cx="6057899" cy="5015169"/>
          </a:xfrm>
        </p:spPr>
        <p:txBody>
          <a:bodyPr anchor="t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07A4D5-56F4-4287-B174-56C55B18FD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09113" y="3003642"/>
            <a:ext cx="3522199" cy="2900274"/>
          </a:xfrm>
        </p:spPr>
        <p:txBody>
          <a:bodyPr anchor="b">
            <a:normAutofit/>
          </a:bodyPr>
          <a:lstStyle>
            <a:lvl1pPr marL="0" indent="0" algn="l">
              <a:lnSpc>
                <a:spcPct val="130000"/>
              </a:lnSpc>
              <a:buNone/>
              <a:defRPr sz="1400" cap="all" spc="300" baseline="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EB9C19-FEE0-4852-B181-14A0DD77F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127DDF-01B7-463C-82BC-BBF4296182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B2056A-C3EE-4809-B1F3-1CEEEA266F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240FCEE-B6E2-46D0-9BB0-F45F79545E9D}"/>
              </a:ext>
            </a:extLst>
          </p:cNvPr>
          <p:cNvCxnSpPr>
            <a:cxnSpLocks/>
          </p:cNvCxnSpPr>
          <p:nvPr/>
        </p:nvCxnSpPr>
        <p:spPr>
          <a:xfrm flipH="1">
            <a:off x="571501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BD2FB83-3783-4477-80B5-DA5BF10BAF57}"/>
              </a:ext>
            </a:extLst>
          </p:cNvPr>
          <p:cNvCxnSpPr>
            <a:cxnSpLocks/>
          </p:cNvCxnSpPr>
          <p:nvPr/>
        </p:nvCxnSpPr>
        <p:spPr>
          <a:xfrm>
            <a:off x="7742482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83EA203-71D5-49C0-9626-FFA8E46787B0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1936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0B2ED8-7F53-4C03-A740-493E50798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611087-99A9-4100-B5F7-520880DE32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1499" y="2075688"/>
            <a:ext cx="11059811" cy="39109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7B4B20-1A65-4A26-B11E-6095083A16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0D52D3-E985-4FEB-89B9-57C754711C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EA751A-C72D-47C1-A7A6-E8510A40C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47279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81F78-07BF-45A9-92D4-E4E0A1E88D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914255"/>
            <a:ext cx="6867115" cy="5009471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CC2A83-A380-4828-BC68-C065C8BC5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239817" y="914399"/>
            <a:ext cx="2370268" cy="2670273"/>
          </a:xfrm>
        </p:spPr>
        <p:txBody>
          <a:bodyPr anchor="t">
            <a:normAutofit/>
          </a:bodyPr>
          <a:lstStyle>
            <a:lvl1pPr marL="0" indent="0">
              <a:lnSpc>
                <a:spcPct val="130000"/>
              </a:lnSpc>
              <a:buNone/>
              <a:defRPr sz="1400" cap="all" spc="300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F92B2F-8804-4195-A779-F5C67C25CB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099C26-4411-4833-A917-A45E62D56A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8C7C7-F862-434D-A87A-DECE9FD2E1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40BAA4B-C4C0-40C1-8DC8-B4E2F8A68E12}"/>
              </a:ext>
            </a:extLst>
          </p:cNvPr>
          <p:cNvCxnSpPr>
            <a:cxnSpLocks/>
          </p:cNvCxnSpPr>
          <p:nvPr/>
        </p:nvCxnSpPr>
        <p:spPr>
          <a:xfrm>
            <a:off x="8872625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C0A2259-2540-4B32-A999-2B46A6790E3D}"/>
              </a:ext>
            </a:extLst>
          </p:cNvPr>
          <p:cNvCxnSpPr>
            <a:cxnSpLocks/>
          </p:cNvCxnSpPr>
          <p:nvPr/>
        </p:nvCxnSpPr>
        <p:spPr>
          <a:xfrm flipH="1">
            <a:off x="566094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CEFB0ED-3F76-4403-AD0B-E738DD9D8CB6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6095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6BD5F-CF53-4DD5-B8C5-27BBA2BB8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09684"/>
            <a:ext cx="11049000" cy="1057160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76C2E1-5D5E-409F-BEE8-F48CE86F55C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9447" y="2074990"/>
            <a:ext cx="5181600" cy="4101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BBF823-1BFB-4CF0-BAF4-D660C8F1AF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447082" y="2074990"/>
            <a:ext cx="5181600" cy="41019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FF816E-EE02-44A4-8B81-B324ECFD74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34D9E4-A693-44D2-A3E8-E3AABC9052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4F669F-4B8E-415D-A9BF-AD451F452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20AF959-FCDC-4B92-9324-06A06C0D56F2}"/>
              </a:ext>
            </a:extLst>
          </p:cNvPr>
          <p:cNvCxnSpPr>
            <a:cxnSpLocks/>
          </p:cNvCxnSpPr>
          <p:nvPr/>
        </p:nvCxnSpPr>
        <p:spPr>
          <a:xfrm flipV="1">
            <a:off x="6101405" y="1883336"/>
            <a:ext cx="0" cy="439965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87740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FF85E5-82C4-4BAE-B2B0-A078ABD6C6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3469" y="699118"/>
            <a:ext cx="11025062" cy="1063601"/>
          </a:xfrm>
        </p:spPr>
        <p:txBody>
          <a:bodyPr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2D15C7-F445-40F7-88F6-FD6526269C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3468" y="2022883"/>
            <a:ext cx="5230469" cy="564079"/>
          </a:xfrm>
        </p:spPr>
        <p:txBody>
          <a:bodyPr anchor="ctr">
            <a:norm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652C35-AA8E-4154-8A78-7DE9590E1F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3469" y="2866031"/>
            <a:ext cx="5157787" cy="32276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557EAC6-567C-4A4A-BB10-57EC14B97D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41470" y="2022883"/>
            <a:ext cx="5183188" cy="564080"/>
          </a:xfrm>
        </p:spPr>
        <p:txBody>
          <a:bodyPr anchor="ctr">
            <a:normAutofit/>
          </a:bodyPr>
          <a:lstStyle>
            <a:lvl1pPr marL="0" indent="0">
              <a:buNone/>
              <a:defRPr sz="1600" b="1" cap="all" spc="30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19A083F-AD60-4437-B32A-44035D78AF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41470" y="2866031"/>
            <a:ext cx="5183188" cy="32276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9DBF86F-3266-4551-B680-06F401FFE6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5B38FE-80F9-4582-B2E1-B067C288DE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47BEF32-F637-47A1-9ED3-AFC4F79F37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0C508D4-7C99-4B8D-BCDE-F0001BD345D9}"/>
              </a:ext>
            </a:extLst>
          </p:cNvPr>
          <p:cNvCxnSpPr>
            <a:cxnSpLocks/>
          </p:cNvCxnSpPr>
          <p:nvPr/>
        </p:nvCxnSpPr>
        <p:spPr>
          <a:xfrm flipV="1">
            <a:off x="6101405" y="1883336"/>
            <a:ext cx="0" cy="439966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9BF61B-7951-48F4-982B-9401A483FFBF}"/>
              </a:ext>
            </a:extLst>
          </p:cNvPr>
          <p:cNvCxnSpPr>
            <a:cxnSpLocks/>
          </p:cNvCxnSpPr>
          <p:nvPr/>
        </p:nvCxnSpPr>
        <p:spPr>
          <a:xfrm flipH="1">
            <a:off x="577485" y="273859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008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A94CB-6BE5-4B9E-B0A6-54F83B201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717452"/>
            <a:ext cx="11049000" cy="1161836"/>
          </a:xfrm>
        </p:spPr>
        <p:txBody>
          <a:bodyPr anchor="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E8643C-1A5D-4F23-B0D7-5B46F5E456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C1A3394-78CC-43B0-9762-5E826F8BB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C347F0A-1980-4E13-AB22-AE3B8AA44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E9D858B-8A9C-4235-B151-81C99A3D20D2}"/>
              </a:ext>
            </a:extLst>
          </p:cNvPr>
          <p:cNvCxnSpPr>
            <a:cxnSpLocks/>
          </p:cNvCxnSpPr>
          <p:nvPr/>
        </p:nvCxnSpPr>
        <p:spPr>
          <a:xfrm flipH="1">
            <a:off x="577485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36C7798B-3ECB-4076-8955-A82116BB0D25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18941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5C61D85-3E72-406F-AB26-B4ED949184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9C831E-4321-467E-9090-C89C48CF2F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68A9556-B3D8-4403-835F-11AE2D409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8522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AA48-D521-423D-B185-6490EF57B9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201" y="810344"/>
            <a:ext cx="3478084" cy="140806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64E6DD-DDD2-4ED6-B8A9-A8B6D76565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9809" y="931232"/>
            <a:ext cx="6700679" cy="5079369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F08F5E-AD33-4ACF-84C9-78B0FF6BE3A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500" y="2578608"/>
            <a:ext cx="3478783" cy="341724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D7604E-7DD4-4497-B325-74F899E8AC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02BEED-A8F6-4256-9539-4434694AA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EA1AA6-EE0B-48FD-A7DE-6CEE6A8C7D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3F35B32-9A23-4805-94A6-96826D202139}"/>
              </a:ext>
            </a:extLst>
          </p:cNvPr>
          <p:cNvCxnSpPr>
            <a:cxnSpLocks/>
          </p:cNvCxnSpPr>
          <p:nvPr/>
        </p:nvCxnSpPr>
        <p:spPr>
          <a:xfrm flipH="1">
            <a:off x="571500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762BA7DA-3944-40D4-91CD-40CA24DBB79B}"/>
              </a:ext>
            </a:extLst>
          </p:cNvPr>
          <p:cNvCxnSpPr>
            <a:cxnSpLocks/>
          </p:cNvCxnSpPr>
          <p:nvPr/>
        </p:nvCxnSpPr>
        <p:spPr>
          <a:xfrm flipV="1">
            <a:off x="4419601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BEA0B78-39E7-4039-B8BE-4F425688C6DF}"/>
              </a:ext>
            </a:extLst>
          </p:cNvPr>
          <p:cNvCxnSpPr>
            <a:cxnSpLocks/>
          </p:cNvCxnSpPr>
          <p:nvPr/>
        </p:nvCxnSpPr>
        <p:spPr>
          <a:xfrm flipH="1">
            <a:off x="571501" y="2406845"/>
            <a:ext cx="3848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D68B99C-0744-42EE-9713-AB0CEC3F5D85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6847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912732-5D39-4B30-A499-D51BABC88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499" y="802204"/>
            <a:ext cx="3478787" cy="1408062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3AF5AEC-77BC-4A52-8A56-C6479CA6A29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23467" y="847384"/>
            <a:ext cx="6907844" cy="521681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A9240-8762-4C7D-AF22-A844CB2EC8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1498" y="2574906"/>
            <a:ext cx="3478787" cy="343571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995685-E45D-4E74-8B78-D3B8E85C4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1FCBA3-0FF5-47C2-901A-645F6185D2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030381-5320-46AD-A0B9-7C04B3E5A2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357A432-D933-402A-8657-216EE20450EE}"/>
              </a:ext>
            </a:extLst>
          </p:cNvPr>
          <p:cNvCxnSpPr>
            <a:cxnSpLocks/>
          </p:cNvCxnSpPr>
          <p:nvPr/>
        </p:nvCxnSpPr>
        <p:spPr>
          <a:xfrm flipH="1">
            <a:off x="571500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B1E0F3-D71B-436F-A10B-B6EA7125F684}"/>
              </a:ext>
            </a:extLst>
          </p:cNvPr>
          <p:cNvCxnSpPr>
            <a:cxnSpLocks/>
          </p:cNvCxnSpPr>
          <p:nvPr/>
        </p:nvCxnSpPr>
        <p:spPr>
          <a:xfrm flipV="1">
            <a:off x="4419601" y="571500"/>
            <a:ext cx="0" cy="57150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BDEE64F5-2B48-4A2E-BA5E-1D37F1A7C9A3}"/>
              </a:ext>
            </a:extLst>
          </p:cNvPr>
          <p:cNvCxnSpPr>
            <a:cxnSpLocks/>
          </p:cNvCxnSpPr>
          <p:nvPr/>
        </p:nvCxnSpPr>
        <p:spPr>
          <a:xfrm flipH="1">
            <a:off x="571501" y="2406845"/>
            <a:ext cx="38481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099BF9AA-A2C8-4233-B597-EB11C6D6A0E0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696466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99A0A-70FC-426A-8B3B-60FAF9806E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F47EC6-9753-4ABC-BB66-64CCC8BA08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71499" y="2036363"/>
            <a:ext cx="11059811" cy="387077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8884D9F-DC99-4B4C-98CF-178BBBB766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7A6840-AC0B-4260-8368-08E0A22D22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A5DAB8-EC07-4CCF-96EA-5D8ACDAE6E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438F1AC-9961-4786-A189-20863DD97F68}"/>
              </a:ext>
            </a:extLst>
          </p:cNvPr>
          <p:cNvCxnSpPr>
            <a:cxnSpLocks/>
          </p:cNvCxnSpPr>
          <p:nvPr/>
        </p:nvCxnSpPr>
        <p:spPr>
          <a:xfrm flipH="1">
            <a:off x="571500" y="1780979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55634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75F678-EC03-4845-A51B-C90FA6A1549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77953" y="797251"/>
            <a:ext cx="2483929" cy="528378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74A8B4D-A39F-4528-975A-9C84BEE778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66094" y="797251"/>
            <a:ext cx="8101072" cy="528378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5E4A23-6984-4AD1-A51D-600EDC2635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322F6-1C60-46CF-968C-BC20E470F44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73E28-C341-49CC-BAAB-0C0D198212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26D54A-8E86-4026-8DD0-5B0979BB8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1CB05DA4-DF32-4D7A-9E4D-36309C90C5BB}"/>
              </a:ext>
            </a:extLst>
          </p:cNvPr>
          <p:cNvCxnSpPr>
            <a:cxnSpLocks/>
          </p:cNvCxnSpPr>
          <p:nvPr/>
        </p:nvCxnSpPr>
        <p:spPr>
          <a:xfrm flipH="1">
            <a:off x="566094" y="57711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D7CC7262-4997-41E4-976D-BA82E148280F}"/>
              </a:ext>
            </a:extLst>
          </p:cNvPr>
          <p:cNvCxnSpPr>
            <a:cxnSpLocks/>
          </p:cNvCxnSpPr>
          <p:nvPr/>
        </p:nvCxnSpPr>
        <p:spPr>
          <a:xfrm flipV="1">
            <a:off x="8875226" y="571500"/>
            <a:ext cx="0" cy="5711495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F5063B5-E478-4C41-AD40-49A39AE07429}"/>
              </a:ext>
            </a:extLst>
          </p:cNvPr>
          <p:cNvCxnSpPr>
            <a:cxnSpLocks/>
          </p:cNvCxnSpPr>
          <p:nvPr/>
        </p:nvCxnSpPr>
        <p:spPr>
          <a:xfrm flipH="1">
            <a:off x="577485" y="6283518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503051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E1467D-9ED1-4211-A71E-41C91C755C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500" y="689289"/>
            <a:ext cx="11049000" cy="10841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F8A6A1-C9C7-4FDF-B4DA-1E86B6A355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71499" y="2075688"/>
            <a:ext cx="11059811" cy="38180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ACC44A-C635-4CD0-90E9-D9503AF4C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36732" y="6397103"/>
            <a:ext cx="30919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 cap="all" spc="200" baseline="0">
                <a:solidFill>
                  <a:schemeClr val="tx1"/>
                </a:solidFill>
              </a:defRPr>
            </a:lvl1pPr>
          </a:lstStyle>
          <a:p>
            <a:fld id="{1C8322F6-1C60-46CF-968C-BC20E470F443}" type="datetimeFigureOut">
              <a:rPr lang="en-US" smtClean="0"/>
              <a:t>9/16/2026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ABF682-1A47-492C-81E3-9DB0A50ECB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75782" y="6397103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spc="2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CC814B-9105-44ED-98A9-D326B2E260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24553" y="6397103"/>
            <a:ext cx="700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5EEB83C2-341F-4C28-A243-1C56DDDA54D3}" type="slidenum">
              <a:rPr lang="en-US" smtClean="0"/>
              <a:t>‹#›</a:t>
            </a:fld>
            <a:endParaRPr lang="en-US"/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6814345-41DE-42C5-8657-66C1417DF81A}"/>
              </a:ext>
            </a:extLst>
          </p:cNvPr>
          <p:cNvCxnSpPr>
            <a:cxnSpLocks/>
          </p:cNvCxnSpPr>
          <p:nvPr/>
        </p:nvCxnSpPr>
        <p:spPr>
          <a:xfrm flipH="1">
            <a:off x="566094" y="6286347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E68E419-3727-4F5E-8840-AF149B33B0B7}"/>
              </a:ext>
            </a:extLst>
          </p:cNvPr>
          <p:cNvCxnSpPr>
            <a:cxnSpLocks/>
          </p:cNvCxnSpPr>
          <p:nvPr/>
        </p:nvCxnSpPr>
        <p:spPr>
          <a:xfrm flipH="1">
            <a:off x="577485" y="1883336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519B6EC-D7AE-452F-8D0C-D11BD3377F3E}"/>
              </a:ext>
            </a:extLst>
          </p:cNvPr>
          <p:cNvCxnSpPr>
            <a:cxnSpLocks/>
          </p:cNvCxnSpPr>
          <p:nvPr/>
        </p:nvCxnSpPr>
        <p:spPr>
          <a:xfrm flipH="1">
            <a:off x="577485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578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75" r:id="rId4"/>
    <p:sldLayoutId id="2147483676" r:id="rId5"/>
    <p:sldLayoutId id="2147483677" r:id="rId6"/>
    <p:sldLayoutId id="2147483678" r:id="rId7"/>
    <p:sldLayoutId id="2147483679" r:id="rId8"/>
    <p:sldLayoutId id="2147483680" r:id="rId9"/>
    <p:sldLayoutId id="2147483681" r:id="rId10"/>
    <p:sldLayoutId id="214748368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spc="-100" baseline="0">
          <a:solidFill>
            <a:schemeClr val="tx1"/>
          </a:solidFill>
          <a:latin typeface="Batang" panose="02030600000101010101" pitchFamily="18" charset="-127"/>
          <a:ea typeface="Batang" panose="02030600000101010101" pitchFamily="18" charset="-127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SzPct val="80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venir Next LT Pro Light" panose="020B03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venir Next LT Pro Light" panose="020B03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228600" algn="l" defTabSz="914400" rtl="0" eaLnBrk="1" latinLnBrk="0" hangingPunct="1">
        <a:lnSpc>
          <a:spcPct val="120000"/>
        </a:lnSpc>
        <a:spcBef>
          <a:spcPts val="500"/>
        </a:spcBef>
        <a:buSzPct val="80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6814345-41DE-42C5-8657-66C1417DF8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6094" y="6286347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7E68E419-3727-4F5E-8840-AF149B33B0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7485" y="1883336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0519B6EC-D7AE-452F-8D0C-D11BD3377F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77485" y="571500"/>
            <a:ext cx="1105981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EBAF395E-7D52-496C-ACDD-468AEC1ADF0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9EE58343-F334-733B-FD49-3737E076A3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alphaModFix amt="60000"/>
          </a:blip>
          <a:srcRect r="444"/>
          <a:stretch>
            <a:fillRect/>
          </a:stretch>
        </p:blipFill>
        <p:spPr>
          <a:xfrm>
            <a:off x="20" y="-9456"/>
            <a:ext cx="12191980" cy="6858000"/>
          </a:xfrm>
          <a:prstGeom prst="rect">
            <a:avLst/>
          </a:prstGeom>
        </p:spPr>
      </p:pic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56BAADB1-054E-4A82-8D07-643BD1F433E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8602" y="576201"/>
            <a:ext cx="11054799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B3121654-FB13-441C-AB60-76710D9170C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419600" y="584948"/>
            <a:ext cx="0" cy="5702865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C58D2D3E-B980-4D6F-BBFB-DF7A3A94729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68602" y="6287813"/>
            <a:ext cx="11054799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tle 1">
            <a:extLst>
              <a:ext uri="{FF2B5EF4-FFF2-40B4-BE49-F238E27FC236}">
                <a16:creationId xmlns:a16="http://schemas.microsoft.com/office/drawing/2014/main" id="{53DB943E-BC19-7F3C-CF85-F9727AB47A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8638" y="938213"/>
            <a:ext cx="3479800" cy="1881187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noProof="1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ПРЕДВАРИТЕЛНА ПРОГРАМА</a:t>
            </a:r>
            <a:endParaRPr lang="en-US" sz="3600" b="1" dirty="0">
              <a:solidFill>
                <a:srgbClr val="FFFF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Picture 2" descr="E:\private desktop from home\SSOO 30.09.23\Logo SSOO\SSOO_logo_FINAL_white_transperent.png">
            <a:extLst>
              <a:ext uri="{FF2B5EF4-FFF2-40B4-BE49-F238E27FC236}">
                <a16:creationId xmlns:a16="http://schemas.microsoft.com/office/drawing/2014/main" id="{67454D6C-F508-66BE-1D60-57D36F063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4704" y="4197499"/>
            <a:ext cx="2232877" cy="1395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3DEE051-E4AC-CBBB-B245-420DE575A5AD}"/>
              </a:ext>
            </a:extLst>
          </p:cNvPr>
          <p:cNvSpPr txBox="1">
            <a:spLocks noGrp="1"/>
          </p:cNvSpPr>
          <p:nvPr>
            <p:ph type="body" sz="half" idx="2"/>
          </p:nvPr>
        </p:nvSpPr>
        <p:spPr>
          <a:xfrm>
            <a:off x="6705599" y="1009651"/>
            <a:ext cx="4918075" cy="8736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400" b="1" noProof="1"/>
              <a:t>ПЪРВА НАУЧНА СЕСИЯ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600" noProof="1"/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400" noProof="1"/>
              <a:t>Актуалните теми и дебати </a:t>
            </a:r>
            <a:br>
              <a:rPr lang="ru-RU" sz="1400" noProof="1"/>
            </a:br>
            <a:r>
              <a:rPr lang="ru-RU" sz="1400" noProof="1"/>
              <a:t>в онкологията и онкофармакологията </a:t>
            </a:r>
            <a:r>
              <a:rPr lang="ru-RU" sz="1400" noProof="1" smtClean="0"/>
              <a:t> </a:t>
            </a:r>
            <a:r>
              <a:rPr lang="ru-RU" sz="1400" noProof="1"/>
              <a:t/>
            </a:r>
            <a:br>
              <a:rPr lang="ru-RU" sz="1400" noProof="1"/>
            </a:br>
            <a:endParaRPr lang="ru-RU" sz="1400" noProof="1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397E7E7-8774-5B4C-375C-4EFA44C3DCA3}"/>
              </a:ext>
            </a:extLst>
          </p:cNvPr>
          <p:cNvSpPr txBox="1">
            <a:spLocks/>
          </p:cNvSpPr>
          <p:nvPr/>
        </p:nvSpPr>
        <p:spPr>
          <a:xfrm>
            <a:off x="4875772" y="2137848"/>
            <a:ext cx="4877486" cy="2836663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400" b="1" noProof="1"/>
              <a:t>ВТОРА НАУЧНА СЕСИЯ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600" noProof="1"/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400" noProof="1"/>
              <a:t>Иновации в диагностиката на онкологичните заболявания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800" noProof="1"/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400" noProof="1"/>
              <a:t>Генетика и рак - много възможности и нови предизвикателства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1800" noProof="1"/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400" b="1" noProof="1"/>
              <a:t>ТРЕТА НАУЧНА СЕСИЯ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800" noProof="1"/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400" noProof="1"/>
              <a:t>Имунотерапия в онкологията – актуални подходи и нови предизвикателства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1800" noProof="1"/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400" b="1" noProof="1"/>
              <a:t>ЧЕТВЪРТА НАУЧНА СЕСИЯ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800" noProof="1"/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400" noProof="1"/>
              <a:t>Стандарти, иновации и бъдещи перспективи в онкологията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800" noProof="1"/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400" noProof="1"/>
              <a:t>Актуални подходи в онкологичната хирургия</a:t>
            </a:r>
            <a:endParaRPr lang="bg-BG" sz="1400" noProof="1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1AC10E5E-6642-E3BA-2F25-3366F357F798}"/>
              </a:ext>
            </a:extLst>
          </p:cNvPr>
          <p:cNvSpPr txBox="1">
            <a:spLocks/>
          </p:cNvSpPr>
          <p:nvPr/>
        </p:nvSpPr>
        <p:spPr>
          <a:xfrm>
            <a:off x="5105001" y="743413"/>
            <a:ext cx="2064544" cy="592239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bg-BG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22 януари 2027 г.</a:t>
            </a:r>
          </a:p>
          <a:p>
            <a:pPr marL="0" indent="0" algn="ct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bg-BG" sz="18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ПЕТЪК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32EDC10E-5D34-A3BE-061E-E3D909AF979C}"/>
              </a:ext>
            </a:extLst>
          </p:cNvPr>
          <p:cNvSpPr txBox="1">
            <a:spLocks/>
          </p:cNvSpPr>
          <p:nvPr/>
        </p:nvSpPr>
        <p:spPr>
          <a:xfrm>
            <a:off x="8270599" y="5141448"/>
            <a:ext cx="3580887" cy="873686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400" b="1" noProof="1"/>
              <a:t>ПЕТА НАУЧНА СЕСИЯ</a:t>
            </a:r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ru-RU" sz="1400" noProof="1"/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400" noProof="1"/>
              <a:t>Кардиоонкология от реалната </a:t>
            </a:r>
            <a:r>
              <a:rPr lang="ru-RU" sz="1400" noProof="1" smtClean="0"/>
              <a:t>практика</a:t>
            </a:r>
            <a:endParaRPr lang="ru-RU" sz="1400" noProof="1"/>
          </a:p>
          <a:p>
            <a:pPr marL="0" indent="0" algn="ctr">
              <a:lnSpc>
                <a:spcPct val="8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ru-RU" sz="1400" noProof="1"/>
              <a:t>Превенция и скрининг</a:t>
            </a:r>
          </a:p>
        </p:txBody>
      </p:sp>
      <p:sp>
        <p:nvSpPr>
          <p:cNvPr id="15" name="Right Arrow 14">
            <a:extLst>
              <a:ext uri="{FF2B5EF4-FFF2-40B4-BE49-F238E27FC236}">
                <a16:creationId xmlns:a16="http://schemas.microsoft.com/office/drawing/2014/main" id="{80B5EE40-5FA3-DBD2-C5C8-B1232558AC49}"/>
              </a:ext>
            </a:extLst>
          </p:cNvPr>
          <p:cNvSpPr/>
          <p:nvPr/>
        </p:nvSpPr>
        <p:spPr>
          <a:xfrm>
            <a:off x="6790792" y="1093691"/>
            <a:ext cx="523723" cy="341880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C8AC4061-085C-B0D2-122B-8B8B990D31DA}"/>
              </a:ext>
            </a:extLst>
          </p:cNvPr>
          <p:cNvSpPr txBox="1">
            <a:spLocks/>
          </p:cNvSpPr>
          <p:nvPr/>
        </p:nvSpPr>
        <p:spPr>
          <a:xfrm>
            <a:off x="9940357" y="2873693"/>
            <a:ext cx="2064544" cy="592239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bg-BG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23 януари 2027 г.</a:t>
            </a:r>
          </a:p>
          <a:p>
            <a:pPr marL="0" indent="0" algn="ct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bg-BG" sz="18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СЪБОТА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40C26812-5D76-D7B9-743A-675A130D4D64}"/>
              </a:ext>
            </a:extLst>
          </p:cNvPr>
          <p:cNvSpPr txBox="1">
            <a:spLocks/>
          </p:cNvSpPr>
          <p:nvPr/>
        </p:nvSpPr>
        <p:spPr>
          <a:xfrm>
            <a:off x="5838784" y="5225104"/>
            <a:ext cx="2064544" cy="592239"/>
          </a:xfrm>
          <a:prstGeom prst="rect">
            <a:avLst/>
          </a:prstGeom>
          <a:solidFill>
            <a:schemeClr val="bg2"/>
          </a:solidFill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bg-BG" sz="16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24 януари 2027 г.</a:t>
            </a:r>
          </a:p>
          <a:p>
            <a:pPr marL="0" indent="0" algn="ctr">
              <a:spcBef>
                <a:spcPts val="600"/>
              </a:spcBef>
              <a:buFont typeface="Arial" panose="020B0604020202020204" pitchFamily="34" charset="0"/>
              <a:buNone/>
            </a:pPr>
            <a:r>
              <a:rPr lang="bg-BG" sz="1800" b="1" noProof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НЕДЕЛЯ</a:t>
            </a:r>
          </a:p>
        </p:txBody>
      </p:sp>
      <p:sp>
        <p:nvSpPr>
          <p:cNvPr id="21" name="Right Arrow 20">
            <a:extLst>
              <a:ext uri="{FF2B5EF4-FFF2-40B4-BE49-F238E27FC236}">
                <a16:creationId xmlns:a16="http://schemas.microsoft.com/office/drawing/2014/main" id="{9C278DD9-7189-86B6-5175-B2FBFDCF942A}"/>
              </a:ext>
            </a:extLst>
          </p:cNvPr>
          <p:cNvSpPr/>
          <p:nvPr/>
        </p:nvSpPr>
        <p:spPr>
          <a:xfrm>
            <a:off x="7835306" y="5350284"/>
            <a:ext cx="523723" cy="341880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  <p:sp>
        <p:nvSpPr>
          <p:cNvPr id="24" name="Left Arrow 23">
            <a:extLst>
              <a:ext uri="{FF2B5EF4-FFF2-40B4-BE49-F238E27FC236}">
                <a16:creationId xmlns:a16="http://schemas.microsoft.com/office/drawing/2014/main" id="{095D4366-5F90-F08B-72DC-851F3896A1A3}"/>
              </a:ext>
            </a:extLst>
          </p:cNvPr>
          <p:cNvSpPr/>
          <p:nvPr/>
        </p:nvSpPr>
        <p:spPr>
          <a:xfrm>
            <a:off x="9351706" y="2926871"/>
            <a:ext cx="709336" cy="380209"/>
          </a:xfrm>
          <a:prstGeom prst="lef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92759617"/>
      </p:ext>
    </p:extLst>
  </p:cSld>
  <p:clrMapOvr>
    <a:masterClrMapping/>
  </p:clrMapOvr>
</p:sld>
</file>

<file path=ppt/theme/theme1.xml><?xml version="1.0" encoding="utf-8"?>
<a:theme xmlns:a="http://schemas.openxmlformats.org/drawingml/2006/main" name="AlignmentVTI">
  <a:themeElements>
    <a:clrScheme name="AnalogousFromLightSeedLeftStep">
      <a:dk1>
        <a:srgbClr val="000000"/>
      </a:dk1>
      <a:lt1>
        <a:srgbClr val="FFFFFF"/>
      </a:lt1>
      <a:dk2>
        <a:srgbClr val="253C22"/>
      </a:dk2>
      <a:lt2>
        <a:srgbClr val="E8E5E2"/>
      </a:lt2>
      <a:accent1>
        <a:srgbClr val="8FA5C2"/>
      </a:accent1>
      <a:accent2>
        <a:srgbClr val="7AAAB2"/>
      </a:accent2>
      <a:accent3>
        <a:srgbClr val="80AA9F"/>
      </a:accent3>
      <a:accent4>
        <a:srgbClr val="77AF89"/>
      </a:accent4>
      <a:accent5>
        <a:srgbClr val="86AB81"/>
      </a:accent5>
      <a:accent6>
        <a:srgbClr val="90AA74"/>
      </a:accent6>
      <a:hlink>
        <a:srgbClr val="997E5C"/>
      </a:hlink>
      <a:folHlink>
        <a:srgbClr val="7F7F7F"/>
      </a:folHlink>
    </a:clrScheme>
    <a:fontScheme name="Custom 1">
      <a:majorFont>
        <a:latin typeface="Batang"/>
        <a:ea typeface=""/>
        <a:cs typeface=""/>
      </a:majorFont>
      <a:minorFont>
        <a:latin typeface="Avenir Next LT Pro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lignmentVTI" id="{606D7720-FAA0-4ADC-B967-3239DA8ECA1A}" vid="{10074623-6FCC-4A3C-AAA5-58644BD8FF19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{3630EAFA-2FD2-A147-9363-E4643567F02E}tf16401378</Template>
  <TotalTime>3151</TotalTime>
  <Words>83</Words>
  <Application>Microsoft Office PowerPoint</Application>
  <PresentationFormat>Widescreen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Avenir Next LT Pro Light</vt:lpstr>
      <vt:lpstr>Batang</vt:lpstr>
      <vt:lpstr>Calibri</vt:lpstr>
      <vt:lpstr>AlignmentVTI</vt:lpstr>
      <vt:lpstr>ПРЕДВАРИТЕЛНА ПРОГРАМА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Sotorasib in clinical practice Clinical cases</dc:title>
  <dc:creator>Наталия Чилингирова</dc:creator>
  <cp:lastModifiedBy>M</cp:lastModifiedBy>
  <cp:revision>32</cp:revision>
  <dcterms:created xsi:type="dcterms:W3CDTF">2024-04-24T19:03:20Z</dcterms:created>
  <dcterms:modified xsi:type="dcterms:W3CDTF">2026-09-16T20:36:17Z</dcterms:modified>
</cp:coreProperties>
</file>